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409" r:id="rId2"/>
    <p:sldId id="301" r:id="rId3"/>
    <p:sldId id="432" r:id="rId4"/>
    <p:sldId id="433" r:id="rId5"/>
    <p:sldId id="435" r:id="rId6"/>
    <p:sldId id="436" r:id="rId7"/>
    <p:sldId id="446" r:id="rId8"/>
    <p:sldId id="441" r:id="rId9"/>
    <p:sldId id="438" r:id="rId10"/>
    <p:sldId id="440" r:id="rId11"/>
    <p:sldId id="439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161D74A-0AB2-4B7C-95DA-85CEF08CC241}">
          <p14:sldIdLst>
            <p14:sldId id="409"/>
            <p14:sldId id="301"/>
            <p14:sldId id="432"/>
            <p14:sldId id="433"/>
            <p14:sldId id="435"/>
            <p14:sldId id="436"/>
            <p14:sldId id="446"/>
            <p14:sldId id="441"/>
            <p14:sldId id="438"/>
            <p14:sldId id="440"/>
            <p14:sldId id="4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0" autoAdjust="0"/>
    <p:restoredTop sz="88472" autoAdjust="0"/>
  </p:normalViewPr>
  <p:slideViewPr>
    <p:cSldViewPr>
      <p:cViewPr varScale="1">
        <p:scale>
          <a:sx n="116" d="100"/>
          <a:sy n="116" d="100"/>
        </p:scale>
        <p:origin x="145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Feuille_de_calcul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Feuille_de_calcul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NOUVEAUX INSCRITS EN 2019</a:t>
            </a:r>
          </a:p>
        </c:rich>
      </c:tx>
      <c:layout>
        <c:manualLayout>
          <c:xMode val="edge"/>
          <c:yMode val="edge"/>
          <c:x val="0.30947456891593728"/>
          <c:y val="2.98953662182361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2.0766951006124235E-2"/>
          <c:y val="0.14571975269146803"/>
          <c:w val="0.96347941567065076"/>
          <c:h val="0.67097001047514804"/>
        </c:manualLayout>
      </c:layout>
      <c:lineChart>
        <c:grouping val="standard"/>
        <c:varyColors val="0"/>
        <c:ser>
          <c:idx val="0"/>
          <c:order val="0"/>
          <c:tx>
            <c:strRef>
              <c:f>Inscrits!$B$1</c:f>
              <c:strCache>
                <c:ptCount val="1"/>
                <c:pt idx="0">
                  <c:v>Total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Inscrits!$A$2:$A$13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Inscrits!$B$2:$B$13</c:f>
              <c:numCache>
                <c:formatCode>General</c:formatCode>
                <c:ptCount val="12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4</c:v>
                </c:pt>
                <c:pt idx="4">
                  <c:v>11</c:v>
                </c:pt>
                <c:pt idx="5">
                  <c:v>5</c:v>
                </c:pt>
                <c:pt idx="6">
                  <c:v>3</c:v>
                </c:pt>
                <c:pt idx="7">
                  <c:v>3</c:v>
                </c:pt>
                <c:pt idx="8">
                  <c:v>9</c:v>
                </c:pt>
                <c:pt idx="9">
                  <c:v>5</c:v>
                </c:pt>
                <c:pt idx="10">
                  <c:v>8</c:v>
                </c:pt>
                <c:pt idx="11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D71-4BF4-B2A0-82F4AD0F10A8}"/>
            </c:ext>
          </c:extLst>
        </c:ser>
        <c:ser>
          <c:idx val="1"/>
          <c:order val="1"/>
          <c:tx>
            <c:strRef>
              <c:f>Inscrits!$C$1</c:f>
              <c:strCache>
                <c:ptCount val="1"/>
                <c:pt idx="0">
                  <c:v>H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Inscrits!$A$2:$A$13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Inscrits!$C$2:$C$13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8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1</c:v>
                </c:pt>
                <c:pt idx="10">
                  <c:v>6</c:v>
                </c:pt>
                <c:pt idx="11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D71-4BF4-B2A0-82F4AD0F10A8}"/>
            </c:ext>
          </c:extLst>
        </c:ser>
        <c:ser>
          <c:idx val="2"/>
          <c:order val="2"/>
          <c:tx>
            <c:strRef>
              <c:f>Inscrits!$D$1</c:f>
              <c:strCache>
                <c:ptCount val="1"/>
                <c:pt idx="0">
                  <c:v>F</c:v>
                </c:pt>
              </c:strCache>
            </c:strRef>
          </c:tx>
          <c:spPr>
            <a:ln w="31750" cap="rnd">
              <a:solidFill>
                <a:srgbClr val="000000">
                  <a:lumMod val="95000"/>
                  <a:lumOff val="5000"/>
                </a:srgb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solidFill>
                  <a:srgbClr val="000000">
                    <a:lumMod val="95000"/>
                    <a:lumOff val="5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Inscrits!$A$2:$A$13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Inscrits!$D$2:$D$13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  <c:pt idx="8">
                  <c:v>5</c:v>
                </c:pt>
                <c:pt idx="9">
                  <c:v>4</c:v>
                </c:pt>
                <c:pt idx="10">
                  <c:v>2</c:v>
                </c:pt>
                <c:pt idx="11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D71-4BF4-B2A0-82F4AD0F10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2289384"/>
        <c:axId val="106447832"/>
      </c:lineChart>
      <c:catAx>
        <c:axId val="202289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6447832"/>
        <c:crosses val="autoZero"/>
        <c:auto val="1"/>
        <c:lblAlgn val="ctr"/>
        <c:lblOffset val="100"/>
        <c:noMultiLvlLbl val="0"/>
      </c:catAx>
      <c:valAx>
        <c:axId val="1064478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2289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Inscriptions </a:t>
            </a:r>
            <a:r>
              <a:rPr lang="en-US" sz="3600" dirty="0" err="1"/>
              <a:t>depuis</a:t>
            </a:r>
            <a:r>
              <a:rPr lang="en-US" sz="3600" dirty="0"/>
              <a:t> 2006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000000">
                  <a:lumMod val="95000"/>
                  <a:lumOff val="5000"/>
                </a:srgb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solidFill>
                  <a:srgbClr val="000000">
                    <a:lumMod val="95000"/>
                    <a:lumOff val="5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insanc!$F$1:$S$1</c:f>
              <c:strCach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strCache>
            </c:strRef>
          </c:cat>
          <c:val>
            <c:numRef>
              <c:f>insanc!$F$2:$S$2</c:f>
              <c:numCache>
                <c:formatCode>General</c:formatCode>
                <c:ptCount val="14"/>
                <c:pt idx="0">
                  <c:v>268</c:v>
                </c:pt>
                <c:pt idx="1">
                  <c:v>190</c:v>
                </c:pt>
                <c:pt idx="2">
                  <c:v>196</c:v>
                </c:pt>
                <c:pt idx="3">
                  <c:v>172</c:v>
                </c:pt>
                <c:pt idx="4">
                  <c:v>201</c:v>
                </c:pt>
                <c:pt idx="5">
                  <c:v>128</c:v>
                </c:pt>
                <c:pt idx="6">
                  <c:v>117</c:v>
                </c:pt>
                <c:pt idx="7">
                  <c:v>98</c:v>
                </c:pt>
                <c:pt idx="8">
                  <c:v>150</c:v>
                </c:pt>
                <c:pt idx="9">
                  <c:v>148</c:v>
                </c:pt>
                <c:pt idx="10">
                  <c:v>86</c:v>
                </c:pt>
                <c:pt idx="11">
                  <c:v>107</c:v>
                </c:pt>
                <c:pt idx="12">
                  <c:v>78</c:v>
                </c:pt>
                <c:pt idx="13">
                  <c:v>70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1A5-4F32-B989-A9FEDEDCB6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2291344"/>
        <c:axId val="206938920"/>
      </c:lineChart>
      <c:catAx>
        <c:axId val="20229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6938920"/>
        <c:crosses val="autoZero"/>
        <c:auto val="1"/>
        <c:lblAlgn val="ctr"/>
        <c:lblOffset val="100"/>
        <c:noMultiLvlLbl val="0"/>
      </c:catAx>
      <c:valAx>
        <c:axId val="2069389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2291344"/>
        <c:crosses val="autoZero"/>
        <c:crossBetween val="between"/>
      </c:valAx>
      <c:spPr>
        <a:solidFill>
          <a:srgbClr val="BBE0E3">
            <a:lumMod val="75000"/>
          </a:srgbClr>
        </a:solidFill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4400" dirty="0"/>
              <a:t>Visites depuis 2003</a:t>
            </a:r>
          </a:p>
          <a:p>
            <a:pPr>
              <a:defRPr/>
            </a:pPr>
            <a:endParaRPr lang="fr-FR" dirty="0"/>
          </a:p>
        </c:rich>
      </c:tx>
      <c:layout>
        <c:manualLayout>
          <c:xMode val="edge"/>
          <c:yMode val="edge"/>
          <c:x val="0.30022900262467189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30069444444444443"/>
          <c:w val="0.93888888888888888"/>
          <c:h val="0.59653579760863229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7697944006999135E-2"/>
                  <c:y val="-6.7900450176106624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1A9-42E3-AB70-5E2978C93B4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9847222222222235E-2"/>
                  <c:y val="3.703703703703703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1A9-42E3-AB70-5E2978C93B49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808080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Visites!$C$1:$S$1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Visites!$C$2:$S$2</c:f>
              <c:numCache>
                <c:formatCode>General</c:formatCode>
                <c:ptCount val="17"/>
                <c:pt idx="0">
                  <c:v>937</c:v>
                </c:pt>
                <c:pt idx="1">
                  <c:v>1096</c:v>
                </c:pt>
                <c:pt idx="2">
                  <c:v>1028</c:v>
                </c:pt>
                <c:pt idx="3">
                  <c:v>1093</c:v>
                </c:pt>
                <c:pt idx="4">
                  <c:v>853</c:v>
                </c:pt>
                <c:pt idx="5">
                  <c:v>983</c:v>
                </c:pt>
                <c:pt idx="6">
                  <c:v>950</c:v>
                </c:pt>
                <c:pt idx="7">
                  <c:v>910</c:v>
                </c:pt>
                <c:pt idx="8">
                  <c:v>817</c:v>
                </c:pt>
                <c:pt idx="9">
                  <c:v>652</c:v>
                </c:pt>
                <c:pt idx="10">
                  <c:v>528</c:v>
                </c:pt>
                <c:pt idx="11">
                  <c:v>776</c:v>
                </c:pt>
                <c:pt idx="12">
                  <c:v>1280</c:v>
                </c:pt>
                <c:pt idx="13">
                  <c:v>1130</c:v>
                </c:pt>
                <c:pt idx="14">
                  <c:v>810</c:v>
                </c:pt>
                <c:pt idx="15">
                  <c:v>929</c:v>
                </c:pt>
                <c:pt idx="16">
                  <c:v>965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1A9-42E3-AB70-5E2978C93B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6937352"/>
        <c:axId val="206942840"/>
      </c:lineChart>
      <c:catAx>
        <c:axId val="20693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6942840"/>
        <c:crosses val="autoZero"/>
        <c:auto val="1"/>
        <c:lblAlgn val="ctr"/>
        <c:lblOffset val="100"/>
        <c:noMultiLvlLbl val="0"/>
      </c:catAx>
      <c:valAx>
        <c:axId val="2069428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6937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rgbClr val="333399">
            <a:tint val="66000"/>
            <a:satMod val="160000"/>
          </a:srgbClr>
        </a:gs>
        <a:gs pos="50000">
          <a:srgbClr val="333399">
            <a:tint val="44500"/>
            <a:satMod val="160000"/>
          </a:srgbClr>
        </a:gs>
        <a:gs pos="100000">
          <a:srgbClr val="333399">
            <a:tint val="23500"/>
            <a:satMod val="160000"/>
          </a:srgbClr>
        </a:gs>
      </a:gsLst>
      <a:lin ang="8100000" scaled="1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4400"/>
              <a:t>Age des visiteurs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160512063023143E-2"/>
          <c:y val="0.21400100491216936"/>
          <c:w val="0.94583948793697681"/>
          <c:h val="0.6815694480255459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B8-423A-A9B3-514F89759C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B8-423A-A9B3-514F89759C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B8-423A-A9B3-514F89759C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B8-423A-A9B3-514F89759CD2}"/>
              </c:ext>
            </c:extLst>
          </c:dPt>
          <c:dLbls>
            <c:dLbl>
              <c:idx val="0"/>
              <c:layout>
                <c:manualLayout>
                  <c:x val="0.10648007071494202"/>
                  <c:y val="-2.1392728931553601E-2"/>
                </c:manualLayout>
              </c:layout>
              <c:tx>
                <c:rich>
                  <a:bodyPr/>
                  <a:lstStyle/>
                  <a:p>
                    <a:fld id="{892D6440-F236-4E61-AC8F-751E85071CF6}" type="VALUE">
                      <a:rPr lang="en-US" sz="1400" smtClean="0">
                        <a:solidFill>
                          <a:sysClr val="windowText" lastClr="000000"/>
                        </a:solidFill>
                      </a:rPr>
                      <a:pPr/>
                      <a:t>[VALEUR]</a:t>
                    </a:fld>
                    <a:r>
                      <a:rPr lang="en-US" sz="1400" baseline="0" dirty="0">
                        <a:solidFill>
                          <a:sysClr val="windowText" lastClr="000000"/>
                        </a:solidFill>
                      </a:rPr>
                      <a:t>, </a:t>
                    </a:r>
                    <a:fld id="{D0A86ED8-1022-4C28-B58E-97D3797751CC}" type="PERCENTAGE">
                      <a:rPr lang="en-US" sz="1400" baseline="0">
                        <a:solidFill>
                          <a:sysClr val="windowText" lastClr="000000"/>
                        </a:solidFill>
                      </a:rPr>
                      <a:pPr/>
                      <a:t>[POURCENTAGE]</a:t>
                    </a:fld>
                    <a:endParaRPr lang="en-US" sz="1400" baseline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EB8-423A-A9B3-514F89759CD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6.7388160674893297E-2"/>
                  <c:y val="-7.37063408635633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5E0FD35-363D-45A7-95F9-C8C4F0FAE6D1}" type="VALUE">
                      <a:rPr lang="en-US" sz="1600" smtClean="0">
                        <a:solidFill>
                          <a:sysClr val="windowText" lastClr="000000"/>
                        </a:solidFill>
                      </a:rPr>
                      <a:pPr>
                        <a:defRPr sz="1600">
                          <a:solidFill>
                            <a:schemeClr val="accent3">
                              <a:lumMod val="75000"/>
                            </a:schemeClr>
                          </a:solidFill>
                        </a:defRPr>
                      </a:pPr>
                      <a:t>[VALEUR]</a:t>
                    </a:fld>
                    <a:r>
                      <a:rPr lang="en-US" sz="1600" baseline="0" dirty="0">
                        <a:solidFill>
                          <a:sysClr val="windowText" lastClr="000000"/>
                        </a:solidFill>
                      </a:rPr>
                      <a:t>, </a:t>
                    </a:r>
                    <a:fld id="{3C6179B5-8996-46B2-A88E-CDDE83AAB89D}" type="PERCENTAGE">
                      <a:rPr lang="en-US" sz="1600" baseline="0">
                        <a:solidFill>
                          <a:sysClr val="windowText" lastClr="000000"/>
                        </a:solidFill>
                      </a:rPr>
                      <a:pPr>
                        <a:defRPr sz="1600">
                          <a:solidFill>
                            <a:schemeClr val="accent3">
                              <a:lumMod val="75000"/>
                            </a:schemeClr>
                          </a:solidFill>
                        </a:defRPr>
                      </a:pPr>
                      <a:t>[POURCENTAGE]</a:t>
                    </a:fld>
                    <a:endParaRPr lang="en-US" sz="1600" baseline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EB8-423A-A9B3-514F89759CD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0885797694785936"/>
                  <c:y val="-0.14669370673753943"/>
                </c:manualLayout>
              </c:layout>
              <c:tx>
                <c:rich>
                  <a:bodyPr/>
                  <a:lstStyle/>
                  <a:p>
                    <a:fld id="{24AFDCC1-67F1-4E2E-8072-8B73E2302571}" type="VALUE">
                      <a:rPr lang="en-US" sz="1400" smtClean="0">
                        <a:solidFill>
                          <a:sysClr val="windowText" lastClr="000000"/>
                        </a:solidFill>
                      </a:rPr>
                      <a:pPr/>
                      <a:t>[VALEUR]</a:t>
                    </a:fld>
                    <a:r>
                      <a:rPr lang="en-US" sz="1400" baseline="0" dirty="0">
                        <a:solidFill>
                          <a:sysClr val="windowText" lastClr="000000"/>
                        </a:solidFill>
                      </a:rPr>
                      <a:t>, </a:t>
                    </a:r>
                    <a:fld id="{BE90CA10-0D93-47DC-9526-A9ADF516F75D}" type="PERCENTAGE">
                      <a:rPr lang="en-US" sz="1400" baseline="0">
                        <a:solidFill>
                          <a:sysClr val="windowText" lastClr="000000"/>
                        </a:solidFill>
                      </a:rPr>
                      <a:pPr/>
                      <a:t>[POURCENTAGE]</a:t>
                    </a:fld>
                    <a:endParaRPr lang="en-US" sz="1400" baseline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EB8-423A-A9B3-514F89759CD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2750097892120944"/>
                  <c:y val="0.10850373866994585"/>
                </c:manualLayout>
              </c:layout>
              <c:tx>
                <c:rich>
                  <a:bodyPr/>
                  <a:lstStyle/>
                  <a:p>
                    <a:fld id="{B4723789-8ED2-43E5-B4A2-9C830DD55EE1}" type="VALUE">
                      <a:rPr lang="en-US" sz="1400" smtClean="0">
                        <a:solidFill>
                          <a:sysClr val="windowText" lastClr="000000"/>
                        </a:solidFill>
                      </a:rPr>
                      <a:pPr/>
                      <a:t>[VALEUR]</a:t>
                    </a:fld>
                    <a:r>
                      <a:rPr lang="en-US" sz="1400" baseline="0" dirty="0">
                        <a:solidFill>
                          <a:sysClr val="windowText" lastClr="000000"/>
                        </a:solidFill>
                      </a:rPr>
                      <a:t>,</a:t>
                    </a:r>
                    <a:fld id="{86C5E71F-2ED9-49B1-B215-A811F062CCBF}" type="PERCENTAGE">
                      <a:rPr lang="en-US" sz="1400" baseline="0" smtClean="0">
                        <a:solidFill>
                          <a:sysClr val="windowText" lastClr="000000"/>
                        </a:solidFill>
                      </a:rPr>
                      <a:pPr/>
                      <a:t>[POURCENTAGE]</a:t>
                    </a:fld>
                    <a:endParaRPr lang="en-US" sz="1400" baseline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EB8-423A-A9B3-514F89759CD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Feuil1!$B$3:$E$3</c:f>
              <c:strCache>
                <c:ptCount val="4"/>
                <c:pt idx="0">
                  <c:v>18 - 24</c:v>
                </c:pt>
                <c:pt idx="1">
                  <c:v>25 - 39</c:v>
                </c:pt>
                <c:pt idx="2">
                  <c:v>40 - 59</c:v>
                </c:pt>
                <c:pt idx="3">
                  <c:v>60 et plus</c:v>
                </c:pt>
              </c:strCache>
            </c:strRef>
          </c:cat>
          <c:val>
            <c:numRef>
              <c:f>Feuil1!$B$4:$E$4</c:f>
              <c:numCache>
                <c:formatCode>General</c:formatCode>
                <c:ptCount val="4"/>
                <c:pt idx="0">
                  <c:v>4</c:v>
                </c:pt>
                <c:pt idx="1">
                  <c:v>50</c:v>
                </c:pt>
                <c:pt idx="2">
                  <c:v>86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EB8-423A-A9B3-514F89759CD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955013490446563"/>
          <c:y val="0.91154246670442296"/>
          <c:w val="0.49298551841858929"/>
          <c:h val="7.2280480601177768E-2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808080">
        <a:lumMod val="40000"/>
        <a:lumOff val="60000"/>
      </a:srgb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600"/>
            </a:pPr>
            <a:r>
              <a:rPr lang="fr-FR" sz="4000" dirty="0"/>
              <a:t>Niveaux d'études des visiteurs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9.561780370519378E-2"/>
                  <c:y val="-4.481441338051367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err="1"/>
                      <a:t>Licence</a:t>
                    </a:r>
                    <a:r>
                      <a:rPr lang="en-US" b="1" dirty="0"/>
                      <a:t> :</a:t>
                    </a:r>
                    <a:r>
                      <a:rPr lang="en-US" b="1" baseline="0" dirty="0"/>
                      <a:t> </a:t>
                    </a:r>
                    <a:r>
                      <a:rPr lang="en-US" b="1" dirty="0"/>
                      <a:t>13, 10%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5C5-4629-876D-2D3015CB57D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9030148603687308E-2"/>
                  <c:y val="-4.713411329656667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BTS :</a:t>
                    </a:r>
                    <a:r>
                      <a:rPr lang="en-US" b="1" baseline="0" dirty="0"/>
                      <a:t> </a:t>
                    </a:r>
                    <a:r>
                      <a:rPr lang="en-US" b="1" dirty="0"/>
                      <a:t>12, 8%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C5-4629-876D-2D3015CB57D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768176331973101E-2"/>
                  <c:y val="0.214659908402138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/>
                      <a:t>BAC : </a:t>
                    </a:r>
                    <a:r>
                      <a:rPr lang="en-US" b="1" dirty="0"/>
                      <a:t>33, 22%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C5-4629-876D-2D3015CB57D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024737532808394"/>
                  <c:y val="4.450758238553500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BEP-CAP : 32, 21%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C5-4629-876D-2D3015CB57D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9887174230958355E-2"/>
                  <c:y val="0.3320595173579011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CAP</a:t>
                    </a:r>
                    <a:r>
                      <a:rPr lang="en-US" b="1" baseline="0" dirty="0"/>
                      <a:t> : </a:t>
                    </a:r>
                    <a:r>
                      <a:rPr lang="en-US" b="1" dirty="0"/>
                      <a:t>34, 23%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5C5-4629-876D-2D3015CB57D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885476815398075E-2"/>
                  <c:y val="-4.921011956838728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Abandon</a:t>
                    </a:r>
                    <a:r>
                      <a:rPr lang="en-US" b="1" baseline="0" dirty="0"/>
                      <a:t>: </a:t>
                    </a:r>
                    <a:r>
                      <a:rPr lang="en-US" b="1" dirty="0"/>
                      <a:t>20, 13%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C5-4629-876D-2D3015CB57D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err="1"/>
                      <a:t>Illettrisme</a:t>
                    </a:r>
                    <a:r>
                      <a:rPr lang="en-US" dirty="0"/>
                      <a:t> :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4, 3%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5C5-4629-876D-2D3015CB57D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Niveaux!$A$1:$G$1</c:f>
              <c:strCache>
                <c:ptCount val="7"/>
                <c:pt idx="0">
                  <c:v>&gt;= Licence</c:v>
                </c:pt>
                <c:pt idx="1">
                  <c:v>BTS, DUT</c:v>
                </c:pt>
                <c:pt idx="2">
                  <c:v>BAC</c:v>
                </c:pt>
                <c:pt idx="3">
                  <c:v>BEP, CAP</c:v>
                </c:pt>
                <c:pt idx="4">
                  <c:v>&lt; CAP</c:v>
                </c:pt>
                <c:pt idx="5">
                  <c:v>Abandon</c:v>
                </c:pt>
                <c:pt idx="6">
                  <c:v>Illettrisme</c:v>
                </c:pt>
              </c:strCache>
            </c:strRef>
          </c:cat>
          <c:val>
            <c:numRef>
              <c:f>Niveaux!$A$2:$G$2</c:f>
              <c:numCache>
                <c:formatCode>General</c:formatCode>
                <c:ptCount val="7"/>
                <c:pt idx="0">
                  <c:v>19</c:v>
                </c:pt>
                <c:pt idx="1">
                  <c:v>17</c:v>
                </c:pt>
                <c:pt idx="2">
                  <c:v>29</c:v>
                </c:pt>
                <c:pt idx="3">
                  <c:v>32</c:v>
                </c:pt>
                <c:pt idx="4">
                  <c:v>30</c:v>
                </c:pt>
                <c:pt idx="5">
                  <c:v>18</c:v>
                </c:pt>
                <c:pt idx="6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5C5-4629-876D-2D3015CB57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bg2">
        <a:lumMod val="90000"/>
      </a:schemeClr>
    </a:solid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600"/>
            </a:pPr>
            <a:r>
              <a:rPr lang="fr-FR" sz="3600" dirty="0"/>
              <a:t>Nationalités des visiteurs</a:t>
            </a:r>
          </a:p>
        </c:rich>
      </c:tx>
      <c:layout>
        <c:manualLayout>
          <c:xMode val="edge"/>
          <c:yMode val="edge"/>
          <c:x val="0.29538604549431319"/>
          <c:y val="2.2299488081453885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69741579177602797"/>
                  <c:y val="0.41149995752366092"/>
                </c:manualLayout>
              </c:layout>
              <c:tx>
                <c:rich>
                  <a:bodyPr/>
                  <a:lstStyle/>
                  <a:p>
                    <a:fld id="{B1D9A94D-47FE-4DE7-905D-55512AFEE97E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: </a:t>
                    </a:r>
                    <a:fld id="{14739CD5-AAA0-46C3-9796-713B74A6D79B}" type="VALUE">
                      <a:rPr lang="en-US" baseline="0" smtClean="0"/>
                      <a:pPr/>
                      <a:t>[VALEUR]</a:t>
                    </a:fld>
                    <a:r>
                      <a:rPr lang="en-US" baseline="0" dirty="0"/>
                      <a:t>, </a:t>
                    </a:r>
                    <a:fld id="{D22D668E-76B4-43B4-8A39-7A79FB28AE66}" type="PERCENTAGE">
                      <a:rPr lang="en-US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176-45A1-8770-AA759DD8690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852491054963192E-2"/>
                  <c:y val="1.6408546329185095E-2"/>
                </c:manualLayout>
              </c:layout>
              <c:tx>
                <c:rich>
                  <a:bodyPr/>
                  <a:lstStyle/>
                  <a:p>
                    <a:fld id="{0A7D9344-1C84-49F2-A4B4-88C221CBFD4B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: </a:t>
                    </a:r>
                    <a:fld id="{289D148C-4A7A-4488-8819-8581C3AEA561}" type="VALUE">
                      <a:rPr lang="en-US" baseline="0" smtClean="0"/>
                      <a:pPr/>
                      <a:t>[VALEUR]</a:t>
                    </a:fld>
                    <a:r>
                      <a:rPr lang="en-US" baseline="0" dirty="0"/>
                      <a:t>, </a:t>
                    </a:r>
                    <a:fld id="{C7708EC1-FF85-4E47-A833-77990F2D3913}" type="PERCENTAGE">
                      <a:rPr lang="en-US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176-45A1-8770-AA759DD8690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73654308836395443"/>
                  <c:y val="-0.34925589713174587"/>
                </c:manualLayout>
              </c:layout>
              <c:tx>
                <c:rich>
                  <a:bodyPr/>
                  <a:lstStyle/>
                  <a:p>
                    <a:fld id="{23DC5F77-01F4-44C9-9487-434F15ED2167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: 23,63%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176-45A1-8770-AA759DD86902}"/>
                </c:ext>
                <c:ext xmlns:c15="http://schemas.microsoft.com/office/drawing/2012/chart" uri="{CE6537A1-D6FC-4f65-9D91-7224C49458BB}">
                  <c15:layout>
                    <c:manualLayout>
                      <c:w val="0.22374195989405973"/>
                      <c:h val="0.1105678233438485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6050481189851268"/>
                  <c:y val="1.5523332095751107E-2"/>
                </c:manualLayout>
              </c:layout>
              <c:tx>
                <c:rich>
                  <a:bodyPr/>
                  <a:lstStyle/>
                  <a:p>
                    <a:fld id="{988F066C-7124-4DF1-9EC2-86D795E06B48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: </a:t>
                    </a:r>
                    <a:fld id="{01D39EA7-A6A0-4CE4-AE72-824AC6F33E97}" type="VALUE">
                      <a:rPr lang="en-US" baseline="0" smtClean="0"/>
                      <a:pPr/>
                      <a:t>[VALEUR]</a:t>
                    </a:fld>
                    <a:r>
                      <a:rPr lang="en-US" baseline="0" dirty="0"/>
                      <a:t>, </a:t>
                    </a:r>
                    <a:fld id="{4B7F7C07-3458-4C90-8FDC-A2BDE8DCB6A7}" type="PERCENTAGE">
                      <a:rPr lang="en-US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176-45A1-8770-AA759DD8690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30839085739282579"/>
                  <c:y val="-1.9355248502315747E-2"/>
                </c:manualLayout>
              </c:layout>
              <c:tx>
                <c:rich>
                  <a:bodyPr/>
                  <a:lstStyle/>
                  <a:p>
                    <a:fld id="{33A0DD03-CD07-4C1C-99A2-37C880FD59F5}" type="CATEGORYNAME">
                      <a:rPr lang="en-US" smtClean="0"/>
                      <a:pPr/>
                      <a:t>[NOM DE CATÉGORIE]</a:t>
                    </a:fld>
                    <a:r>
                      <a:rPr lang="en-US" dirty="0"/>
                      <a:t>s</a:t>
                    </a:r>
                    <a:r>
                      <a:rPr lang="en-US" baseline="0" dirty="0"/>
                      <a:t>: </a:t>
                    </a:r>
                    <a:fld id="{D1D90002-7B1D-4D41-A9D7-8D4AD4882330}" type="VALUE">
                      <a:rPr lang="en-US" baseline="0" smtClean="0"/>
                      <a:pPr/>
                      <a:t>[VALEUR]</a:t>
                    </a:fld>
                    <a:r>
                      <a:rPr lang="en-US" baseline="0" dirty="0"/>
                      <a:t>, </a:t>
                    </a:r>
                    <a:fld id="{6B6FCEEA-79D1-4CE9-80A3-21BD20799A9A}" type="PERCENTAGE">
                      <a:rPr lang="en-US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176-45A1-8770-AA759DD8690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Nats!$A$1:$E$1</c:f>
              <c:strCache>
                <c:ptCount val="5"/>
                <c:pt idx="0">
                  <c:v>France</c:v>
                </c:pt>
                <c:pt idx="1">
                  <c:v>Europe</c:v>
                </c:pt>
                <c:pt idx="2">
                  <c:v>Afrique</c:v>
                </c:pt>
                <c:pt idx="3">
                  <c:v>Asie</c:v>
                </c:pt>
                <c:pt idx="4">
                  <c:v>Amerique</c:v>
                </c:pt>
              </c:strCache>
            </c:strRef>
          </c:cat>
          <c:val>
            <c:numRef>
              <c:f>Nats!$A$2:$E$2</c:f>
              <c:numCache>
                <c:formatCode>General</c:formatCode>
                <c:ptCount val="5"/>
                <c:pt idx="0">
                  <c:v>55</c:v>
                </c:pt>
                <c:pt idx="1">
                  <c:v>9</c:v>
                </c:pt>
                <c:pt idx="2">
                  <c:v>76</c:v>
                </c:pt>
                <c:pt idx="3">
                  <c:v>9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176-45A1-8770-AA759DD869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b="1"/>
          </a:pPr>
          <a:endParaRPr lang="fr-F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 sz="3200" dirty="0"/>
              <a:t>Emplois recherchés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Emplois!$A$1:$N$1</c:f>
              <c:strCache>
                <c:ptCount val="14"/>
                <c:pt idx="0">
                  <c:v>Restauration </c:v>
                </c:pt>
                <c:pt idx="1">
                  <c:v>Aux vie</c:v>
                </c:pt>
                <c:pt idx="2">
                  <c:v>Vente</c:v>
                </c:pt>
                <c:pt idx="3">
                  <c:v>Ménage</c:v>
                </c:pt>
                <c:pt idx="4">
                  <c:v>Garde d'enfants</c:v>
                </c:pt>
                <c:pt idx="5">
                  <c:v>Accueil</c:v>
                </c:pt>
                <c:pt idx="6">
                  <c:v>Entretien</c:v>
                </c:pt>
                <c:pt idx="7">
                  <c:v>Bâtiment</c:v>
                </c:pt>
                <c:pt idx="8">
                  <c:v>Manutention</c:v>
                </c:pt>
                <c:pt idx="9">
                  <c:v>Informatique</c:v>
                </c:pt>
                <c:pt idx="10">
                  <c:v>Médical</c:v>
                </c:pt>
                <c:pt idx="11">
                  <c:v>Jardinage</c:v>
                </c:pt>
                <c:pt idx="12">
                  <c:v>Sécurité</c:v>
                </c:pt>
                <c:pt idx="13">
                  <c:v>Autres</c:v>
                </c:pt>
              </c:strCache>
            </c:strRef>
          </c:cat>
          <c:val>
            <c:numRef>
              <c:f>Emplois!$A$2:$N$2</c:f>
              <c:numCache>
                <c:formatCode>General</c:formatCode>
                <c:ptCount val="14"/>
                <c:pt idx="0">
                  <c:v>22</c:v>
                </c:pt>
                <c:pt idx="1">
                  <c:v>12</c:v>
                </c:pt>
                <c:pt idx="2">
                  <c:v>12</c:v>
                </c:pt>
                <c:pt idx="3">
                  <c:v>11</c:v>
                </c:pt>
                <c:pt idx="4">
                  <c:v>11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47-4E37-AB7F-2B289BDC4E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6944016"/>
        <c:axId val="206944408"/>
        <c:axId val="0"/>
      </c:bar3DChart>
      <c:catAx>
        <c:axId val="2069440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206944408"/>
        <c:crosses val="autoZero"/>
        <c:auto val="1"/>
        <c:lblAlgn val="ctr"/>
        <c:lblOffset val="100"/>
        <c:noMultiLvlLbl val="0"/>
      </c:catAx>
      <c:valAx>
        <c:axId val="2069444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20694401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ysClr val="windowText" lastClr="000000"/>
                </a:solidFill>
              </a:defRPr>
            </a:pPr>
            <a:r>
              <a:rPr lang="fr-FR" sz="3200" dirty="0">
                <a:solidFill>
                  <a:sysClr val="windowText" lastClr="000000"/>
                </a:solidFill>
              </a:rPr>
              <a:t>Villes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01574803149606"/>
          <c:y val="0.13826244754616085"/>
          <c:w val="0.83208847331583558"/>
          <c:h val="0.8063735583350492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Villes!$A$1:$K$1</c:f>
              <c:strCache>
                <c:ptCount val="11"/>
                <c:pt idx="0">
                  <c:v>St Germain</c:v>
                </c:pt>
                <c:pt idx="1">
                  <c:v>Le Pecq</c:v>
                </c:pt>
                <c:pt idx="2">
                  <c:v>Le Port Marly</c:v>
                </c:pt>
                <c:pt idx="3">
                  <c:v>Louveciennes</c:v>
                </c:pt>
                <c:pt idx="4">
                  <c:v>Poissy</c:v>
                </c:pt>
                <c:pt idx="5">
                  <c:v>Achères</c:v>
                </c:pt>
                <c:pt idx="6">
                  <c:v>Marly le Roi</c:v>
                </c:pt>
                <c:pt idx="7">
                  <c:v>LeVésinet</c:v>
                </c:pt>
                <c:pt idx="8">
                  <c:v>Carrières sous Poissy</c:v>
                </c:pt>
                <c:pt idx="9">
                  <c:v>Mareil -Marly</c:v>
                </c:pt>
                <c:pt idx="10">
                  <c:v>Autres</c:v>
                </c:pt>
              </c:strCache>
            </c:strRef>
          </c:cat>
          <c:val>
            <c:numRef>
              <c:f>Villes!$A$2:$K$2</c:f>
              <c:numCache>
                <c:formatCode>General</c:formatCode>
                <c:ptCount val="11"/>
                <c:pt idx="0">
                  <c:v>104</c:v>
                </c:pt>
                <c:pt idx="1">
                  <c:v>9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C3-483D-A37B-222415E82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6938136"/>
        <c:axId val="206937744"/>
        <c:axId val="0"/>
      </c:bar3DChart>
      <c:catAx>
        <c:axId val="206938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206937744"/>
        <c:crosses val="autoZero"/>
        <c:auto val="1"/>
        <c:lblAlgn val="ctr"/>
        <c:lblOffset val="100"/>
        <c:noMultiLvlLbl val="0"/>
      </c:catAx>
      <c:valAx>
        <c:axId val="2069377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206938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2">
        <a:lumMod val="90000"/>
      </a:schemeClr>
    </a:solidFill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EDC91-3BCD-4A5A-96B2-AE943C06E84A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C1175-3A1C-4C96-8FA5-A9CADADB06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35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33EAD-0CFC-408B-A397-47B848444799}" type="slidenum">
              <a:rPr lang="fr-FR" altLang="fr-FR">
                <a:solidFill>
                  <a:prstClr val="black"/>
                </a:solidFill>
              </a:rPr>
              <a:pPr/>
              <a:t>2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  <p:sp>
        <p:nvSpPr>
          <p:cNvPr id="5124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B316D6C-B1DB-412E-8646-6EB8439CD96F}" type="slidenum">
              <a:rPr lang="fr-FR" altLang="fr-FR" sz="1200" smtClean="0">
                <a:solidFill>
                  <a:prstClr val="black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altLang="fr-FR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2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659DC-8AEA-46C9-B06E-ED40AEDB394B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37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A2DE0-B1E0-472A-BC2E-74009B6DB0A2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5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019A2-3320-4BE3-B43A-ED8718C16CDD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6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2EB56-C8AD-43DB-B698-69CEF6F3C00B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4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A6E91-F4F1-406E-94EE-FE54CD892C8F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3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2D0F7-EBBB-4EC9-8938-7562FC616516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9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E5213-EE7B-4ACB-8E64-534C61D47666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4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25EB-1BCF-4313-A446-5A86F5A6C895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3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AAD4D-9873-49CB-A122-BB8595876F3D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5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E13E6-7739-4079-A4CE-13A3146A00C7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2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ADF8F-C56E-4729-B61F-E1A04B475554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5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4D1A9C-85F9-49FA-8BFD-86BF5925BAC6}" type="slidenum">
              <a:rPr lang="fr-FR" alt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6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D63DC3D8-312F-4AD7-819E-8BD7A358B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657000"/>
            <a:ext cx="5544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68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051519"/>
              </p:ext>
            </p:extLst>
          </p:nvPr>
        </p:nvGraphicFramePr>
        <p:xfrm>
          <a:off x="0" y="0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611560" y="5877272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Autres: Chauffeur, Electricité, Enseignement, Gardiennage, Secrétariat</a:t>
            </a:r>
            <a:r>
              <a:rPr lang="fr-F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7265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285210"/>
              </p:ext>
            </p:extLst>
          </p:nvPr>
        </p:nvGraphicFramePr>
        <p:xfrm>
          <a:off x="0" y="0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331136"/>
              </p:ext>
            </p:extLst>
          </p:nvPr>
        </p:nvGraphicFramePr>
        <p:xfrm>
          <a:off x="0" y="5589240"/>
          <a:ext cx="9144000" cy="936104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072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villes</a:t>
                      </a: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90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Carrières sur Seine, Chatou, </a:t>
                      </a:r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Chavenay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Croissy-sur-Seine, Le Mesnil le Roi, L'Etang la Ville, Limay, Sartrouville, Triel sur Seine</a:t>
                      </a:r>
                    </a:p>
                  </a:txBody>
                  <a:tcPr marL="5823" marR="5823" marT="5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200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5654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altLang="fr-FR" dirty="0"/>
              <a:t>     </a:t>
            </a:r>
            <a:r>
              <a:rPr lang="fr-FR" altLang="fr-FR" sz="4000" b="1" dirty="0"/>
              <a:t>SOLIDARITE CHOMEURS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0" y="2492375"/>
            <a:ext cx="9144000" cy="43656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endParaRPr lang="fr-FR" altLang="fr-FR" sz="4400" b="1" dirty="0">
              <a:solidFill>
                <a:srgbClr val="1E1C11"/>
              </a:solidFill>
            </a:endParaRPr>
          </a:p>
          <a:p>
            <a:pPr marL="0" indent="0" algn="ctr">
              <a:buFontTx/>
              <a:buNone/>
            </a:pPr>
            <a:r>
              <a:rPr lang="fr-FR" altLang="fr-FR" sz="4400" b="1" dirty="0">
                <a:solidFill>
                  <a:srgbClr val="1E1C11"/>
                </a:solidFill>
              </a:rPr>
              <a:t>Assemblée Générale Ordinaire</a:t>
            </a:r>
          </a:p>
          <a:p>
            <a:pPr marL="0" indent="0" algn="ctr">
              <a:buFontTx/>
              <a:buNone/>
            </a:pPr>
            <a:r>
              <a:rPr lang="fr-FR" altLang="fr-FR" sz="4400" b="1" dirty="0">
                <a:solidFill>
                  <a:srgbClr val="1E1C11"/>
                </a:solidFill>
              </a:rPr>
              <a:t>mercredi 17 juin 2020</a:t>
            </a:r>
          </a:p>
          <a:p>
            <a:pPr marL="0" indent="0" algn="ctr">
              <a:buFontTx/>
              <a:buNone/>
            </a:pPr>
            <a:r>
              <a:rPr lang="fr-FR" altLang="fr-FR" sz="4400" b="1" dirty="0">
                <a:solidFill>
                  <a:srgbClr val="1E1C11"/>
                </a:solidFill>
              </a:rPr>
              <a:t>14 h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10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822151"/>
              </p:ext>
            </p:extLst>
          </p:nvPr>
        </p:nvGraphicFramePr>
        <p:xfrm>
          <a:off x="0" y="0"/>
          <a:ext cx="914400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289542"/>
              </p:ext>
            </p:extLst>
          </p:nvPr>
        </p:nvGraphicFramePr>
        <p:xfrm>
          <a:off x="611560" y="6065874"/>
          <a:ext cx="8424937" cy="764704"/>
        </p:xfrm>
        <a:graphic>
          <a:graphicData uri="http://schemas.openxmlformats.org/drawingml/2006/table">
            <a:tbl>
              <a:tblPr/>
              <a:tblGrid>
                <a:gridCol w="38266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70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70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2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2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752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inscrits en 2019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femmes et 39 hommes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Rappel: 78 inscrits en 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8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25754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33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165242"/>
              </p:ext>
            </p:extLst>
          </p:nvPr>
        </p:nvGraphicFramePr>
        <p:xfrm>
          <a:off x="0" y="-17"/>
          <a:ext cx="9144000" cy="6858016"/>
        </p:xfrm>
        <a:graphic>
          <a:graphicData uri="http://schemas.openxmlformats.org/drawingml/2006/table">
            <a:tbl>
              <a:tblPr/>
              <a:tblGrid>
                <a:gridCol w="1281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81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05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18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268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351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7297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Visites 2019</a:t>
                      </a:r>
                    </a:p>
                  </a:txBody>
                  <a:tcPr marL="6920" marR="6920" marT="69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99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mois</a:t>
                      </a:r>
                    </a:p>
                  </a:txBody>
                  <a:tcPr marL="6920" marR="6920" marT="69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Inscriptions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Visites seules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de personnes venues (visites seules)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de personnes venues (Ins. et Vis.)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64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Janvier</a:t>
                      </a:r>
                    </a:p>
                  </a:txBody>
                  <a:tcPr marL="6920" marR="6920" marT="69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264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6920" marR="6920" marT="69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64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6920" marR="6920" marT="69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264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Avril</a:t>
                      </a:r>
                    </a:p>
                  </a:txBody>
                  <a:tcPr marL="6920" marR="6920" marT="69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264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6920" marR="6920" marT="69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264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6920" marR="6920" marT="69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264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Juillet</a:t>
                      </a:r>
                    </a:p>
                  </a:txBody>
                  <a:tcPr marL="6920" marR="6920" marT="69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264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Août</a:t>
                      </a:r>
                    </a:p>
                  </a:txBody>
                  <a:tcPr marL="6920" marR="6920" marT="69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264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</a:p>
                  </a:txBody>
                  <a:tcPr marL="6920" marR="6920" marT="69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264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Octobre</a:t>
                      </a:r>
                    </a:p>
                  </a:txBody>
                  <a:tcPr marL="6920" marR="6920" marT="69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264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Novembre</a:t>
                      </a:r>
                    </a:p>
                  </a:txBody>
                  <a:tcPr marL="6920" marR="6920" marT="69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312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Décembre</a:t>
                      </a:r>
                    </a:p>
                  </a:txBody>
                  <a:tcPr marL="6920" marR="6920" marT="69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750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920" marR="6920" marT="69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965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2157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0" marR="6920" marT="69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0" marR="6920" marT="69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0" marR="6920" marT="69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0" marR="6920" marT="69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0" marR="6920" marT="69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0" marR="6920" marT="69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2643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0" marR="6920" marT="6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 visites en 2018</a:t>
                      </a:r>
                    </a:p>
                  </a:txBody>
                  <a:tcPr marL="6920" marR="6920" marT="6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0" marR="6920" marT="6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0" marR="6920" marT="6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0" marR="6920" marT="6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72643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0" marR="6920" marT="6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0" marR="6920" marT="6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0" marR="6920" marT="6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0" marR="6920" marT="6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0" marR="6920" marT="6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0" marR="6920" marT="6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72643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0" marR="6920" marT="6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grand nombre de visites faites par une seule personne :  155</a:t>
                      </a:r>
                    </a:p>
                  </a:txBody>
                  <a:tcPr marL="6920" marR="6920" marT="6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0" marR="6920" marT="6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72643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0" marR="6920" marT="6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petit nombre de visites faites par une seule personne :  1</a:t>
                      </a:r>
                    </a:p>
                  </a:txBody>
                  <a:tcPr marL="6920" marR="6920" marT="6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0" marR="6920" marT="6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72643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0" marR="6920" marT="6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Moyenne des visites par visiteur sur un an : 6,39</a:t>
                      </a:r>
                    </a:p>
                  </a:txBody>
                  <a:tcPr marL="6920" marR="6920" marT="6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0" marR="6920" marT="6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41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85781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6901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45841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852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647333"/>
              </p:ext>
            </p:extLst>
          </p:nvPr>
        </p:nvGraphicFramePr>
        <p:xfrm>
          <a:off x="0" y="332656"/>
          <a:ext cx="914400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202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960435"/>
              </p:ext>
            </p:extLst>
          </p:nvPr>
        </p:nvGraphicFramePr>
        <p:xfrm>
          <a:off x="0" y="0"/>
          <a:ext cx="9144000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192373"/>
              </p:ext>
            </p:extLst>
          </p:nvPr>
        </p:nvGraphicFramePr>
        <p:xfrm>
          <a:off x="1187624" y="5301208"/>
          <a:ext cx="7073900" cy="1318260"/>
        </p:xfrm>
        <a:graphic>
          <a:graphicData uri="http://schemas.openxmlformats.org/drawingml/2006/table">
            <a:tbl>
              <a:tblPr/>
              <a:tblGrid>
                <a:gridCol w="1727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463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Europe : 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Belgique, Espagne, Italie, Pologne, Portugal, Roumanie, Ukraine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Afrique :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Algérie, Cameroun, Comores, Congo, Côte d'ivoire, Mali, Maroc, Mauritanie, Nigéria,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t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Sénégal, Somalie, Soudan, Tunisie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Asie :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Bangladesh, Cambodge, Chine, Japon, Pakistan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Amérique :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Cuba, Pérou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79025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368</Words>
  <Application>Microsoft Office PowerPoint</Application>
  <PresentationFormat>Affichage à l'écran (4:3)</PresentationFormat>
  <Paragraphs>135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Modèle par défaut</vt:lpstr>
      <vt:lpstr>Présentation PowerPoint</vt:lpstr>
      <vt:lpstr>     SOLIDARITE CHOMEURS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SOLIDARITE CHOMEURS</dc:title>
  <dc:creator>maene</dc:creator>
  <cp:lastModifiedBy>Compte Microsoft</cp:lastModifiedBy>
  <cp:revision>283</cp:revision>
  <dcterms:created xsi:type="dcterms:W3CDTF">2014-03-12T17:04:51Z</dcterms:created>
  <dcterms:modified xsi:type="dcterms:W3CDTF">2020-09-29T14:08:43Z</dcterms:modified>
</cp:coreProperties>
</file>